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81"/>
  </p:notesMasterIdLst>
  <p:handoutMasterIdLst>
    <p:handoutMasterId r:id="rId82"/>
  </p:handoutMasterIdLst>
  <p:sldIdLst>
    <p:sldId id="292" r:id="rId2"/>
    <p:sldId id="844" r:id="rId3"/>
    <p:sldId id="805" r:id="rId4"/>
    <p:sldId id="822" r:id="rId5"/>
    <p:sldId id="834" r:id="rId6"/>
    <p:sldId id="855" r:id="rId7"/>
    <p:sldId id="857" r:id="rId8"/>
    <p:sldId id="854" r:id="rId9"/>
    <p:sldId id="856" r:id="rId10"/>
    <p:sldId id="337" r:id="rId11"/>
    <p:sldId id="334" r:id="rId12"/>
    <p:sldId id="350" r:id="rId13"/>
    <p:sldId id="809" r:id="rId14"/>
    <p:sldId id="862" r:id="rId15"/>
    <p:sldId id="861" r:id="rId16"/>
    <p:sldId id="863" r:id="rId17"/>
    <p:sldId id="864" r:id="rId18"/>
    <p:sldId id="865" r:id="rId19"/>
    <p:sldId id="842" r:id="rId20"/>
    <p:sldId id="867" r:id="rId21"/>
    <p:sldId id="866" r:id="rId22"/>
    <p:sldId id="808" r:id="rId23"/>
    <p:sldId id="810" r:id="rId24"/>
    <p:sldId id="811" r:id="rId25"/>
    <p:sldId id="843" r:id="rId26"/>
    <p:sldId id="826" r:id="rId27"/>
    <p:sldId id="827" r:id="rId28"/>
    <p:sldId id="833" r:id="rId29"/>
    <p:sldId id="830" r:id="rId30"/>
    <p:sldId id="831" r:id="rId31"/>
    <p:sldId id="832" r:id="rId32"/>
    <p:sldId id="828" r:id="rId33"/>
    <p:sldId id="829" r:id="rId34"/>
    <p:sldId id="371" r:id="rId35"/>
    <p:sldId id="858" r:id="rId36"/>
    <p:sldId id="859" r:id="rId37"/>
    <p:sldId id="840" r:id="rId38"/>
    <p:sldId id="807" r:id="rId39"/>
    <p:sldId id="398" r:id="rId40"/>
    <p:sldId id="816" r:id="rId41"/>
    <p:sldId id="399" r:id="rId42"/>
    <p:sldId id="293" r:id="rId43"/>
    <p:sldId id="817" r:id="rId44"/>
    <p:sldId id="841" r:id="rId45"/>
    <p:sldId id="821" r:id="rId46"/>
    <p:sldId id="352" r:id="rId47"/>
    <p:sldId id="818" r:id="rId48"/>
    <p:sldId id="294" r:id="rId49"/>
    <p:sldId id="295" r:id="rId50"/>
    <p:sldId id="301" r:id="rId51"/>
    <p:sldId id="296" r:id="rId52"/>
    <p:sldId id="297" r:id="rId53"/>
    <p:sldId id="299" r:id="rId54"/>
    <p:sldId id="300" r:id="rId55"/>
    <p:sldId id="302" r:id="rId56"/>
    <p:sldId id="303" r:id="rId57"/>
    <p:sldId id="304" r:id="rId58"/>
    <p:sldId id="813" r:id="rId59"/>
    <p:sldId id="824" r:id="rId60"/>
    <p:sldId id="825" r:id="rId61"/>
    <p:sldId id="815" r:id="rId62"/>
    <p:sldId id="819" r:id="rId63"/>
    <p:sldId id="349" r:id="rId64"/>
    <p:sldId id="812" r:id="rId65"/>
    <p:sldId id="347" r:id="rId66"/>
    <p:sldId id="850" r:id="rId67"/>
    <p:sldId id="852" r:id="rId68"/>
    <p:sldId id="820" r:id="rId69"/>
    <p:sldId id="845" r:id="rId70"/>
    <p:sldId id="860" r:id="rId71"/>
    <p:sldId id="836" r:id="rId72"/>
    <p:sldId id="837" r:id="rId73"/>
    <p:sldId id="848" r:id="rId74"/>
    <p:sldId id="851" r:id="rId75"/>
    <p:sldId id="348" r:id="rId76"/>
    <p:sldId id="846" r:id="rId77"/>
    <p:sldId id="847" r:id="rId78"/>
    <p:sldId id="853" r:id="rId79"/>
    <p:sldId id="298" r:id="rId80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B6DE7FB-930B-F94A-8BBB-E5AFC99B1377}">
          <p14:sldIdLst>
            <p14:sldId id="292"/>
            <p14:sldId id="844"/>
            <p14:sldId id="805"/>
            <p14:sldId id="822"/>
            <p14:sldId id="834"/>
          </p14:sldIdLst>
        </p14:section>
        <p14:section name="Gestion des Risques" id="{5D43E956-0FEF-D540-9416-F0A980807F85}">
          <p14:sldIdLst>
            <p14:sldId id="855"/>
            <p14:sldId id="857"/>
            <p14:sldId id="854"/>
          </p14:sldIdLst>
        </p14:section>
        <p14:section name="InfoSec" id="{82CE02F5-6C7E-FC4F-8CE6-3D11A3D934BD}">
          <p14:sldIdLst>
            <p14:sldId id="856"/>
            <p14:sldId id="337"/>
            <p14:sldId id="334"/>
            <p14:sldId id="350"/>
          </p14:sldIdLst>
        </p14:section>
        <p14:section name="Secops" id="{926EDAA9-FB2D-A543-809D-929D3732A248}">
          <p14:sldIdLst>
            <p14:sldId id="809"/>
            <p14:sldId id="862"/>
            <p14:sldId id="861"/>
            <p14:sldId id="863"/>
            <p14:sldId id="864"/>
            <p14:sldId id="865"/>
          </p14:sldIdLst>
        </p14:section>
        <p14:section name="Gestion des VULNERABILITES" id="{55F9A8DF-B6C3-054A-946A-0BE69E27AD41}">
          <p14:sldIdLst>
            <p14:sldId id="842"/>
            <p14:sldId id="867"/>
            <p14:sldId id="866"/>
            <p14:sldId id="808"/>
            <p14:sldId id="810"/>
            <p14:sldId id="811"/>
            <p14:sldId id="843"/>
            <p14:sldId id="826"/>
            <p14:sldId id="827"/>
            <p14:sldId id="833"/>
            <p14:sldId id="830"/>
            <p14:sldId id="831"/>
            <p14:sldId id="832"/>
            <p14:sldId id="828"/>
            <p14:sldId id="829"/>
            <p14:sldId id="371"/>
            <p14:sldId id="858"/>
            <p14:sldId id="859"/>
            <p14:sldId id="840"/>
            <p14:sldId id="807"/>
            <p14:sldId id="398"/>
            <p14:sldId id="816"/>
            <p14:sldId id="399"/>
            <p14:sldId id="293"/>
            <p14:sldId id="817"/>
            <p14:sldId id="841"/>
            <p14:sldId id="821"/>
            <p14:sldId id="352"/>
            <p14:sldId id="818"/>
            <p14:sldId id="294"/>
            <p14:sldId id="295"/>
            <p14:sldId id="301"/>
            <p14:sldId id="296"/>
            <p14:sldId id="297"/>
            <p14:sldId id="299"/>
            <p14:sldId id="300"/>
            <p14:sldId id="302"/>
            <p14:sldId id="303"/>
            <p14:sldId id="304"/>
            <p14:sldId id="813"/>
            <p14:sldId id="824"/>
            <p14:sldId id="825"/>
            <p14:sldId id="815"/>
            <p14:sldId id="819"/>
            <p14:sldId id="349"/>
            <p14:sldId id="812"/>
            <p14:sldId id="347"/>
            <p14:sldId id="850"/>
            <p14:sldId id="852"/>
            <p14:sldId id="820"/>
            <p14:sldId id="845"/>
            <p14:sldId id="860"/>
            <p14:sldId id="836"/>
            <p14:sldId id="837"/>
            <p14:sldId id="848"/>
            <p14:sldId id="851"/>
            <p14:sldId id="348"/>
            <p14:sldId id="846"/>
            <p14:sldId id="847"/>
            <p14:sldId id="853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7030A0"/>
    <a:srgbClr val="00538E"/>
    <a:srgbClr val="FFFE01"/>
    <a:srgbClr val="0095FF"/>
    <a:srgbClr val="0090F8"/>
    <a:srgbClr val="FF0000"/>
    <a:srgbClr val="A00000"/>
    <a:srgbClr val="8C0032"/>
    <a:srgbClr val="BC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3"/>
    <p:restoredTop sz="92446"/>
  </p:normalViewPr>
  <p:slideViewPr>
    <p:cSldViewPr>
      <p:cViewPr varScale="1">
        <p:scale>
          <a:sx n="87" d="100"/>
          <a:sy n="87" d="100"/>
        </p:scale>
        <p:origin x="17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img-3actions.pdf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843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31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470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36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00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99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17/06/2020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40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microsoft.com/office/2007/relationships/hdphoto" Target="../media/hdphoto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microsoft.com/office/2007/relationships/hdphoto" Target="../media/hdphoto3.wdp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8.png"/><Relationship Id="rId7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4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microsoft.com/office/2007/relationships/hdphoto" Target="../media/hdphoto3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tiff"/><Relationship Id="rId4" Type="http://schemas.openxmlformats.org/officeDocument/2006/relationships/image" Target="../media/image71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de CYBERDEF101 (GitHub)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33" y="4519622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A29A80A-E7AD-904A-9AE7-9DB84C788DC9}"/>
              </a:ext>
            </a:extLst>
          </p:cNvPr>
          <p:cNvSpPr/>
          <p:nvPr/>
        </p:nvSpPr>
        <p:spPr>
          <a:xfrm>
            <a:off x="9396536" y="-675456"/>
            <a:ext cx="7469929" cy="52076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EC52BDF3-18CD-634E-82B1-6CE4EBC58643}"/>
              </a:ext>
            </a:extLst>
          </p:cNvPr>
          <p:cNvSpPr/>
          <p:nvPr/>
        </p:nvSpPr>
        <p:spPr>
          <a:xfrm>
            <a:off x="3393377" y="4046457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Gestion des incidents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753C4D85-570F-D148-B43D-B6CFC6E48B4C}"/>
              </a:ext>
            </a:extLst>
          </p:cNvPr>
          <p:cNvSpPr/>
          <p:nvPr/>
        </p:nvSpPr>
        <p:spPr>
          <a:xfrm>
            <a:off x="1855715" y="717055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800" b="1" dirty="0">
                <a:solidFill>
                  <a:schemeClr val="tx1"/>
                </a:solidFill>
              </a:rPr>
              <a:t>Gestion des vulnérabilités</a:t>
            </a:r>
          </a:p>
          <a:p>
            <a:pPr algn="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56526564-4C18-3749-953C-FA189BE4D300}"/>
              </a:ext>
            </a:extLst>
          </p:cNvPr>
          <p:cNvSpPr/>
          <p:nvPr/>
        </p:nvSpPr>
        <p:spPr>
          <a:xfrm>
            <a:off x="4938077" y="692696"/>
            <a:ext cx="3301021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dirty="0">
                <a:solidFill>
                  <a:schemeClr val="tx1"/>
                </a:solidFill>
              </a:rPr>
              <a:t>Gestion des menaces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(Analyse, caractérisation, neutralisation)</a:t>
            </a:r>
          </a:p>
        </p:txBody>
      </p:sp>
    </p:spTree>
    <p:extLst>
      <p:ext uri="{BB962C8B-B14F-4D97-AF65-F5344CB8AC3E}">
        <p14:creationId xmlns:p14="http://schemas.microsoft.com/office/powerpoint/2010/main" val="205807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ADEBFE37-3603-E846-B24D-17CB505C68AF}"/>
              </a:ext>
            </a:extLst>
          </p:cNvPr>
          <p:cNvSpPr/>
          <p:nvPr/>
        </p:nvSpPr>
        <p:spPr>
          <a:xfrm rot="10800000">
            <a:off x="3506683" y="1688702"/>
            <a:ext cx="2520280" cy="2016224"/>
          </a:xfrm>
          <a:prstGeom prst="triangl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CACE4706-BB9E-8345-85EE-6CCFBF863F3A}"/>
              </a:ext>
            </a:extLst>
          </p:cNvPr>
          <p:cNvSpPr/>
          <p:nvPr/>
        </p:nvSpPr>
        <p:spPr>
          <a:xfrm>
            <a:off x="2280822" y="810632"/>
            <a:ext cx="2066193" cy="1336070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Vulnerability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4F4C6D38-A168-334D-ADA8-D05135AC83C9}"/>
              </a:ext>
            </a:extLst>
          </p:cNvPr>
          <p:cNvSpPr/>
          <p:nvPr/>
        </p:nvSpPr>
        <p:spPr>
          <a:xfrm>
            <a:off x="3672855" y="3204939"/>
            <a:ext cx="2187936" cy="1336069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Leak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 err="1">
                <a:solidFill>
                  <a:schemeClr val="tx1"/>
                </a:solidFill>
              </a:rPr>
              <a:t>Detection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17A6F72D-DB58-3749-A9FB-04F606B54791}"/>
              </a:ext>
            </a:extLst>
          </p:cNvPr>
          <p:cNvSpPr/>
          <p:nvPr/>
        </p:nvSpPr>
        <p:spPr>
          <a:xfrm>
            <a:off x="5169312" y="762735"/>
            <a:ext cx="2066193" cy="138023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Threat</a:t>
            </a:r>
            <a:r>
              <a:rPr lang="fr-FR" b="1" dirty="0">
                <a:solidFill>
                  <a:schemeClr val="tx1"/>
                </a:solidFill>
              </a:rPr>
              <a:t> Intelligence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5905F49C-DE38-0848-A36B-48A32D83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2" y="152065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E757E50-6FDC-6B47-A6FD-06ED3C7C0A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10" y="3889218"/>
            <a:ext cx="1542055" cy="1542055"/>
          </a:xfrm>
          <a:prstGeom prst="rect">
            <a:avLst/>
          </a:prstGeom>
        </p:spPr>
      </p:pic>
      <p:sp>
        <p:nvSpPr>
          <p:cNvPr id="10" name="Bouée 9">
            <a:extLst>
              <a:ext uri="{FF2B5EF4-FFF2-40B4-BE49-F238E27FC236}">
                <a16:creationId xmlns:a16="http://schemas.microsoft.com/office/drawing/2014/main" id="{67274A19-2FDE-9941-A715-A79621A5C077}"/>
              </a:ext>
            </a:extLst>
          </p:cNvPr>
          <p:cNvSpPr/>
          <p:nvPr/>
        </p:nvSpPr>
        <p:spPr>
          <a:xfrm>
            <a:off x="3797711" y="351647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EEE0F421-F141-1B4E-94C0-0CDA9131A4B7}"/>
              </a:ext>
            </a:extLst>
          </p:cNvPr>
          <p:cNvSpPr/>
          <p:nvPr/>
        </p:nvSpPr>
        <p:spPr>
          <a:xfrm>
            <a:off x="1787588" y="4692021"/>
            <a:ext cx="1689916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des vulnérabilités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75BBFFAB-AFC3-0946-BA64-7990BD0E9CDB}"/>
              </a:ext>
            </a:extLst>
          </p:cNvPr>
          <p:cNvSpPr/>
          <p:nvPr/>
        </p:nvSpPr>
        <p:spPr>
          <a:xfrm>
            <a:off x="6436428" y="3516471"/>
            <a:ext cx="1606213" cy="78896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Détection d’attaques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1FA45834-A631-A345-B1AA-85F1FD47278C}"/>
              </a:ext>
            </a:extLst>
          </p:cNvPr>
          <p:cNvSpPr/>
          <p:nvPr/>
        </p:nvSpPr>
        <p:spPr>
          <a:xfrm>
            <a:off x="6458381" y="4692021"/>
            <a:ext cx="1606213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Réponse à incidents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26D0DA9C-9F5F-0047-BC1E-BE5C0236EE4A}"/>
              </a:ext>
            </a:extLst>
          </p:cNvPr>
          <p:cNvSpPr/>
          <p:nvPr/>
        </p:nvSpPr>
        <p:spPr>
          <a:xfrm>
            <a:off x="5364446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Veille menace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9658FD08-7437-6A45-98FA-F9DAB3E45C55}"/>
              </a:ext>
            </a:extLst>
          </p:cNvPr>
          <p:cNvSpPr/>
          <p:nvPr/>
        </p:nvSpPr>
        <p:spPr>
          <a:xfrm>
            <a:off x="3768893" y="504033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Détection d’attaques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87A81BC0-035A-4C47-AC33-0232BD6F7D6D}"/>
              </a:ext>
            </a:extLst>
          </p:cNvPr>
          <p:cNvSpPr/>
          <p:nvPr/>
        </p:nvSpPr>
        <p:spPr>
          <a:xfrm>
            <a:off x="6804248" y="1431568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RSSI(s)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9E9426CC-93F4-454B-B1A9-0412D4F7248E}"/>
              </a:ext>
            </a:extLst>
          </p:cNvPr>
          <p:cNvSpPr/>
          <p:nvPr/>
        </p:nvSpPr>
        <p:spPr>
          <a:xfrm>
            <a:off x="3159497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 crises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E8C25770-268E-1640-BF4B-1E2B0E81DA4D}"/>
              </a:ext>
            </a:extLst>
          </p:cNvPr>
          <p:cNvSpPr/>
          <p:nvPr/>
        </p:nvSpPr>
        <p:spPr>
          <a:xfrm>
            <a:off x="1810301" y="3459766"/>
            <a:ext cx="1667203" cy="85890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Sécurité périmétrique et terminale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EA0A089C-C60F-1942-95F4-C4922F2C9AC3}"/>
              </a:ext>
            </a:extLst>
          </p:cNvPr>
          <p:cNvSpPr/>
          <p:nvPr/>
        </p:nvSpPr>
        <p:spPr>
          <a:xfrm>
            <a:off x="4130314" y="2446739"/>
            <a:ext cx="1606213" cy="768436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Gouvernance</a:t>
            </a:r>
          </a:p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Risque et Conformité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2A194F3-C7DB-C149-BEE1-AC744F35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74" y="4085181"/>
            <a:ext cx="1182547" cy="1182547"/>
          </a:xfrm>
          <a:prstGeom prst="rect">
            <a:avLst/>
          </a:prstGeom>
        </p:spPr>
      </p:pic>
      <p:sp>
        <p:nvSpPr>
          <p:cNvPr id="22" name="Corde 21">
            <a:extLst>
              <a:ext uri="{FF2B5EF4-FFF2-40B4-BE49-F238E27FC236}">
                <a16:creationId xmlns:a16="http://schemas.microsoft.com/office/drawing/2014/main" id="{CDDE7A0B-C158-E145-8E63-6D8A60470782}"/>
              </a:ext>
            </a:extLst>
          </p:cNvPr>
          <p:cNvSpPr/>
          <p:nvPr/>
        </p:nvSpPr>
        <p:spPr>
          <a:xfrm rot="16200000">
            <a:off x="4338853" y="4103812"/>
            <a:ext cx="1290504" cy="191768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FC603C5-CC34-7945-B1DD-2486311FCB15}"/>
              </a:ext>
            </a:extLst>
          </p:cNvPr>
          <p:cNvSpPr txBox="1"/>
          <p:nvPr/>
        </p:nvSpPr>
        <p:spPr>
          <a:xfrm>
            <a:off x="4170578" y="5181592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Fusion Center</a:t>
            </a:r>
          </a:p>
        </p:txBody>
      </p:sp>
      <p:sp>
        <p:nvSpPr>
          <p:cNvPr id="23" name="Corde 22">
            <a:extLst>
              <a:ext uri="{FF2B5EF4-FFF2-40B4-BE49-F238E27FC236}">
                <a16:creationId xmlns:a16="http://schemas.microsoft.com/office/drawing/2014/main" id="{79CA51DE-BDA7-6340-8617-9CFEC1463DD9}"/>
              </a:ext>
            </a:extLst>
          </p:cNvPr>
          <p:cNvSpPr/>
          <p:nvPr/>
        </p:nvSpPr>
        <p:spPr>
          <a:xfrm rot="5400000">
            <a:off x="4350524" y="3340455"/>
            <a:ext cx="1326165" cy="191407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D8382A-38FE-F14F-8B43-29300FDCBFED}"/>
              </a:ext>
            </a:extLst>
          </p:cNvPr>
          <p:cNvSpPr txBox="1"/>
          <p:nvPr/>
        </p:nvSpPr>
        <p:spPr>
          <a:xfrm>
            <a:off x="4155538" y="3776841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CSOC</a:t>
            </a:r>
          </a:p>
        </p:txBody>
      </p:sp>
      <p:sp>
        <p:nvSpPr>
          <p:cNvPr id="25" name="Parallélogramme 24">
            <a:extLst>
              <a:ext uri="{FF2B5EF4-FFF2-40B4-BE49-F238E27FC236}">
                <a16:creationId xmlns:a16="http://schemas.microsoft.com/office/drawing/2014/main" id="{FF4845A7-6FED-FC4E-8B78-665B8EE3C5C8}"/>
              </a:ext>
            </a:extLst>
          </p:cNvPr>
          <p:cNvSpPr/>
          <p:nvPr/>
        </p:nvSpPr>
        <p:spPr>
          <a:xfrm flipH="1">
            <a:off x="4572000" y="4253071"/>
            <a:ext cx="823486" cy="833466"/>
          </a:xfrm>
          <a:prstGeom prst="parallelogram">
            <a:avLst>
              <a:gd name="adj" fmla="val 552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9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à coins arrondis 12">
            <a:extLst>
              <a:ext uri="{FF2B5EF4-FFF2-40B4-BE49-F238E27FC236}">
                <a16:creationId xmlns:a16="http://schemas.microsoft.com/office/drawing/2014/main" id="{E21A3DD4-CD84-C54D-BFC2-AC7EEB0419FA}"/>
              </a:ext>
            </a:extLst>
          </p:cNvPr>
          <p:cNvSpPr/>
          <p:nvPr/>
        </p:nvSpPr>
        <p:spPr>
          <a:xfrm>
            <a:off x="3611993" y="468538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Espace virtuel d’entrainement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F96796-D880-9E44-AB77-7974441B70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9" y="832579"/>
            <a:ext cx="1223847" cy="1223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AE010D8-BA26-0848-8743-64D94FAECF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36" y="3941330"/>
            <a:ext cx="1223847" cy="12238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E0279F-011B-4743-8190-5837C1E5C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59" y="1918393"/>
            <a:ext cx="1268652" cy="12686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C0B6AA-427D-E044-8D3A-6014F863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47" y="-371949"/>
            <a:ext cx="1905000" cy="1905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94CD6B-A127-3A43-B415-CD2E12560E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30" y="583222"/>
            <a:ext cx="1008112" cy="10081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5A7EEEC-56B9-AD4F-94A8-04B91C7C1C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5229200"/>
            <a:ext cx="1268652" cy="12686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9C52D64-9BDB-1546-A32A-61888BB3AB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05" y="185614"/>
            <a:ext cx="1268652" cy="12686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6BDC71-0DE3-B04E-9268-BECCD94C86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62" y="835862"/>
            <a:ext cx="1268652" cy="12686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A0EBA1-2CEF-DA46-AE2A-8923A13EA1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0" y="1610071"/>
            <a:ext cx="1268652" cy="126865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27FCE2F-6882-8F42-9DC4-E49D06FF847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00" y="913216"/>
            <a:ext cx="1268652" cy="1268652"/>
          </a:xfrm>
          <a:prstGeom prst="rect">
            <a:avLst/>
          </a:prstGeom>
        </p:spPr>
      </p:pic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77102B2D-7398-D343-AD33-CF14061DC07F}"/>
              </a:ext>
            </a:extLst>
          </p:cNvPr>
          <p:cNvSpPr/>
          <p:nvPr/>
        </p:nvSpPr>
        <p:spPr>
          <a:xfrm>
            <a:off x="6195753" y="4107673"/>
            <a:ext cx="2230930" cy="473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err="1">
                <a:solidFill>
                  <a:schemeClr val="tx1"/>
                </a:solidFill>
              </a:rPr>
              <a:t>Red</a:t>
            </a:r>
            <a:r>
              <a:rPr lang="fr-FR" sz="1800" b="1" dirty="0">
                <a:solidFill>
                  <a:schemeClr val="tx1"/>
                </a:solidFill>
              </a:rPr>
              <a:t> Team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F35977C-E1D8-B748-B614-2E1469871C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78753" y="3505263"/>
            <a:ext cx="957506" cy="95750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A97E5F0-D48D-BF49-844A-8E18A984F2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9910" y="3357311"/>
            <a:ext cx="812727" cy="81272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EA48470-C45D-AC42-B5AE-10D14933D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4702" y="397226"/>
            <a:ext cx="2050860" cy="2050860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8839FA70-692C-E540-A875-4D988B8FBDE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41278" y="3400822"/>
            <a:ext cx="690998" cy="690998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090DCD6C-B1AD-C14D-8B82-40CE21DB138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7594" y="3416676"/>
            <a:ext cx="675144" cy="675144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2CBD3A5A-3B57-6A4E-81F2-3B8763CDAB62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08282" y="3324896"/>
            <a:ext cx="884170" cy="884170"/>
          </a:xfrm>
          <a:prstGeom prst="rect">
            <a:avLst/>
          </a:prstGeom>
        </p:spPr>
      </p:pic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0C70FB36-A955-1F4F-BE75-0539AED822FA}"/>
              </a:ext>
            </a:extLst>
          </p:cNvPr>
          <p:cNvSpPr/>
          <p:nvPr/>
        </p:nvSpPr>
        <p:spPr>
          <a:xfrm>
            <a:off x="1356828" y="4162633"/>
            <a:ext cx="2255165" cy="41849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Blue Team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1536597E-4B17-D64C-9E42-91F59356950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5462" y="5278291"/>
            <a:ext cx="769038" cy="769038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9BA04F31-8092-2945-BBE9-A0AF99B6BBBA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70527" y="3315976"/>
            <a:ext cx="1409760" cy="1409760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E67D195B-FC17-CD4F-AEE2-D15E88E77EE5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01267" y="5278291"/>
            <a:ext cx="769038" cy="769038"/>
          </a:xfrm>
          <a:prstGeom prst="rect">
            <a:avLst/>
          </a:prstGeom>
        </p:spPr>
      </p:pic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5713047-4531-9B4C-B65D-FD601EB7347E}"/>
              </a:ext>
            </a:extLst>
          </p:cNvPr>
          <p:cNvSpPr/>
          <p:nvPr/>
        </p:nvSpPr>
        <p:spPr>
          <a:xfrm>
            <a:off x="3846167" y="6003262"/>
            <a:ext cx="2271125" cy="23763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Instructeurs et opérateurs</a:t>
            </a:r>
          </a:p>
        </p:txBody>
      </p:sp>
      <p:sp>
        <p:nvSpPr>
          <p:cNvPr id="41" name="Rectangle à coins arrondis 12">
            <a:extLst>
              <a:ext uri="{FF2B5EF4-FFF2-40B4-BE49-F238E27FC236}">
                <a16:creationId xmlns:a16="http://schemas.microsoft.com/office/drawing/2014/main" id="{F1864770-52FD-4B46-88B2-12D0F003380E}"/>
              </a:ext>
            </a:extLst>
          </p:cNvPr>
          <p:cNvSpPr/>
          <p:nvPr/>
        </p:nvSpPr>
        <p:spPr>
          <a:xfrm>
            <a:off x="3675387" y="308744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Simulateur informatique et réseau</a:t>
            </a:r>
          </a:p>
        </p:txBody>
      </p:sp>
    </p:spTree>
    <p:extLst>
      <p:ext uri="{BB962C8B-B14F-4D97-AF65-F5344CB8AC3E}">
        <p14:creationId xmlns:p14="http://schemas.microsoft.com/office/powerpoint/2010/main" val="211934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8747152-5306-EE49-AFCF-534A1842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124744"/>
            <a:ext cx="254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5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492896"/>
            <a:ext cx="9144000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Divers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CD13F4-3B1A-5A41-B702-682916F21195}"/>
              </a:ext>
            </a:extLst>
          </p:cNvPr>
          <p:cNvSpPr/>
          <p:nvPr/>
        </p:nvSpPr>
        <p:spPr>
          <a:xfrm>
            <a:off x="1301056" y="3401414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Actifs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688ECE-8352-E24F-BE90-4CB8AF97C152}"/>
              </a:ext>
            </a:extLst>
          </p:cNvPr>
          <p:cNvSpPr/>
          <p:nvPr/>
        </p:nvSpPr>
        <p:spPr>
          <a:xfrm>
            <a:off x="1547493" y="3863079"/>
            <a:ext cx="1297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n-lt"/>
              </a:rPr>
              <a:t>Critiques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2AD04B-0E6F-394F-AE94-023B070CA9C7}"/>
              </a:ext>
            </a:extLst>
          </p:cNvPr>
          <p:cNvSpPr/>
          <p:nvPr/>
        </p:nvSpPr>
        <p:spPr>
          <a:xfrm>
            <a:off x="4796512" y="833763"/>
            <a:ext cx="1795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Recherche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10982-69D9-B542-9708-3FC9ED1BD3F8}"/>
              </a:ext>
            </a:extLst>
          </p:cNvPr>
          <p:cNvSpPr/>
          <p:nvPr/>
        </p:nvSpPr>
        <p:spPr>
          <a:xfrm>
            <a:off x="1709075" y="558653"/>
            <a:ext cx="996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Veille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9303B-E8C8-9949-BB0A-B640D062033E}"/>
              </a:ext>
            </a:extLst>
          </p:cNvPr>
          <p:cNvSpPr/>
          <p:nvPr/>
        </p:nvSpPr>
        <p:spPr>
          <a:xfrm>
            <a:off x="1537907" y="4331241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n-lt"/>
              </a:rPr>
              <a:t>Sensibles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6DBB0C-C5D1-D14C-9A26-A265F03B28A8}"/>
              </a:ext>
            </a:extLst>
          </p:cNvPr>
          <p:cNvSpPr/>
          <p:nvPr/>
        </p:nvSpPr>
        <p:spPr>
          <a:xfrm>
            <a:off x="1505815" y="4831012"/>
            <a:ext cx="1688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+mn-lt"/>
              </a:rPr>
              <a:t>Secondaires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78AB33-4DB9-3847-A301-A094F336D503}"/>
              </a:ext>
            </a:extLst>
          </p:cNvPr>
          <p:cNvSpPr/>
          <p:nvPr/>
        </p:nvSpPr>
        <p:spPr>
          <a:xfrm>
            <a:off x="1225256" y="1466582"/>
            <a:ext cx="1964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latin typeface="+mn-lt"/>
              </a:rPr>
              <a:t>actifs numériques connus </a:t>
            </a:r>
            <a:br>
              <a:rPr lang="fr-FR" sz="1200" dirty="0">
                <a:latin typeface="+mn-lt"/>
              </a:rPr>
            </a:br>
            <a:r>
              <a:rPr lang="fr-FR" sz="1200" dirty="0">
                <a:latin typeface="+mn-lt"/>
              </a:rPr>
              <a:t>par la veille en vulnérabilités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8B1F5B-5D68-D04F-9B53-E41565958B46}"/>
              </a:ext>
            </a:extLst>
          </p:cNvPr>
          <p:cNvSpPr/>
          <p:nvPr/>
        </p:nvSpPr>
        <p:spPr>
          <a:xfrm>
            <a:off x="4808669" y="1523072"/>
            <a:ext cx="1561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latin typeface="+mn-lt"/>
              </a:rPr>
              <a:t>actifs numériques non référencés par la veille ou développé par l’entreprise </a:t>
            </a:r>
            <a:br>
              <a:rPr lang="fr-FR" sz="1200" dirty="0">
                <a:latin typeface="+mn-lt"/>
              </a:rPr>
            </a:br>
            <a:endParaRPr lang="fr-FR" sz="12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80A707-E4CA-D841-AE15-2C624D3DDCD6}"/>
              </a:ext>
            </a:extLst>
          </p:cNvPr>
          <p:cNvSpPr/>
          <p:nvPr/>
        </p:nvSpPr>
        <p:spPr>
          <a:xfrm>
            <a:off x="1062254" y="2751835"/>
            <a:ext cx="1261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latin typeface="+mn-lt"/>
              </a:rPr>
              <a:t>DATABASE (CMD)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96E16-1BD2-7E44-85A7-69CBDC94B35C}"/>
              </a:ext>
            </a:extLst>
          </p:cNvPr>
          <p:cNvSpPr/>
          <p:nvPr/>
        </p:nvSpPr>
        <p:spPr>
          <a:xfrm>
            <a:off x="2901010" y="2740778"/>
            <a:ext cx="992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latin typeface="+mn-lt"/>
              </a:rPr>
              <a:t>Cartographie</a:t>
            </a:r>
          </a:p>
        </p:txBody>
      </p:sp>
    </p:spTree>
    <p:extLst>
      <p:ext uri="{BB962C8B-B14F-4D97-AF65-F5344CB8AC3E}">
        <p14:creationId xmlns:p14="http://schemas.microsoft.com/office/powerpoint/2010/main" val="1075979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74E8CF0-CEB7-E74D-99FA-0AA9023C38D3}"/>
              </a:ext>
            </a:extLst>
          </p:cNvPr>
          <p:cNvSpPr/>
          <p:nvPr/>
        </p:nvSpPr>
        <p:spPr>
          <a:xfrm>
            <a:off x="3247289" y="1124744"/>
            <a:ext cx="2649421" cy="260881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77"/>
              </a:rPr>
              <a:t>MENACES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1C1C8CA-216F-B14F-B8D6-C64FB1B1A7D6}"/>
              </a:ext>
            </a:extLst>
          </p:cNvPr>
          <p:cNvSpPr/>
          <p:nvPr/>
        </p:nvSpPr>
        <p:spPr>
          <a:xfrm>
            <a:off x="2261771" y="2708920"/>
            <a:ext cx="2649421" cy="260881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77"/>
              </a:rPr>
              <a:t>VULS</a:t>
            </a:r>
            <a:r>
              <a:rPr lang="fr-FR" sz="28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   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6668BD4-7025-FB40-8BBF-60A483B40F94}"/>
              </a:ext>
            </a:extLst>
          </p:cNvPr>
          <p:cNvSpPr/>
          <p:nvPr/>
        </p:nvSpPr>
        <p:spPr>
          <a:xfrm>
            <a:off x="4298843" y="2722393"/>
            <a:ext cx="2649421" cy="260881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   </a:t>
            </a:r>
            <a:r>
              <a:rPr lang="fr-FR" dirty="0">
                <a:solidFill>
                  <a:schemeClr val="tx1"/>
                </a:solidFill>
                <a:latin typeface="Arial Rounded MT Bold" panose="020F0704030504030204" pitchFamily="34" charset="77"/>
              </a:rPr>
              <a:t>ACTIFS</a:t>
            </a:r>
            <a:endParaRPr lang="fr-FR" sz="2800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1767D-32F6-284B-BB9D-1A19EEB36775}"/>
              </a:ext>
            </a:extLst>
          </p:cNvPr>
          <p:cNvSpPr/>
          <p:nvPr/>
        </p:nvSpPr>
        <p:spPr>
          <a:xfrm>
            <a:off x="4427984" y="3284984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rial Rounded MT Bold" panose="020F0704030504030204" pitchFamily="34" charset="77"/>
              </a:rPr>
              <a:t>R</a:t>
            </a:r>
            <a:endParaRPr lang="fr-FR" dirty="0"/>
          </a:p>
        </p:txBody>
      </p:sp>
      <p:pic>
        <p:nvPicPr>
          <p:cNvPr id="16" name="Image 1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CED18F3-8472-C24C-ACA0-6370C8BDD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4857" y="1526792"/>
            <a:ext cx="6743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4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2864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FF665-71F7-8E48-8EFA-90F047DC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6090B10E-D4F1-A14A-82E4-EDB1D3F0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33688"/>
            <a:ext cx="8280400" cy="5206524"/>
          </a:xfrm>
        </p:spPr>
      </p:pic>
      <p:pic>
        <p:nvPicPr>
          <p:cNvPr id="7" name="Image 6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2C3478AD-9A4F-BB49-90D0-A052D19D3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903600"/>
            <a:ext cx="8826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8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03C46-C3B1-6D4F-B372-B090E4CD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754C9-A8B1-2046-A8B1-B801ACA64AC2}"/>
              </a:ext>
            </a:extLst>
          </p:cNvPr>
          <p:cNvSpPr/>
          <p:nvPr/>
        </p:nvSpPr>
        <p:spPr>
          <a:xfrm>
            <a:off x="6300192" y="4797749"/>
            <a:ext cx="9846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RC.RP </a:t>
            </a:r>
            <a:r>
              <a:rPr lang="fr-FR" dirty="0" err="1">
                <a:latin typeface="TimesNewRomanPSMT"/>
              </a:rPr>
              <a:t>Recovery</a:t>
            </a:r>
            <a:r>
              <a:rPr lang="fr-FR" dirty="0">
                <a:latin typeface="TimesNewRomanPSMT"/>
              </a:rPr>
              <a:t> Planning </a:t>
            </a:r>
          </a:p>
          <a:p>
            <a:r>
              <a:rPr lang="fr-FR" dirty="0">
                <a:latin typeface="TimesNewRomanPSMT"/>
              </a:rPr>
              <a:t>RC.IM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>
                <a:latin typeface="TimesNewRomanPSMT"/>
              </a:rPr>
              <a:t>RC.CO Communications 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0F093-AD84-8D44-A892-556A1ED48BFE}"/>
              </a:ext>
            </a:extLst>
          </p:cNvPr>
          <p:cNvSpPr/>
          <p:nvPr/>
        </p:nvSpPr>
        <p:spPr>
          <a:xfrm>
            <a:off x="-1332656" y="109075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latin typeface="TimesNewRomanPSMT"/>
              </a:rPr>
              <a:t>Identify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Protect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Detect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9C1B8-436B-884B-8E45-550BFEDE3777}"/>
              </a:ext>
            </a:extLst>
          </p:cNvPr>
          <p:cNvSpPr/>
          <p:nvPr/>
        </p:nvSpPr>
        <p:spPr>
          <a:xfrm>
            <a:off x="-2028520" y="3465862"/>
            <a:ext cx="1338828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64796-0808-D844-B9DC-34830355EEF7}"/>
              </a:ext>
            </a:extLst>
          </p:cNvPr>
          <p:cNvSpPr/>
          <p:nvPr/>
        </p:nvSpPr>
        <p:spPr>
          <a:xfrm>
            <a:off x="-1332656" y="4336084"/>
            <a:ext cx="1285929" cy="46166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6ADD9EF-82CF-5040-B43D-34C8A40AA5D0}"/>
              </a:ext>
            </a:extLst>
          </p:cNvPr>
          <p:cNvGrpSpPr/>
          <p:nvPr/>
        </p:nvGrpSpPr>
        <p:grpSpPr>
          <a:xfrm>
            <a:off x="2620436" y="743785"/>
            <a:ext cx="6776099" cy="1938993"/>
            <a:chOff x="2620436" y="743785"/>
            <a:chExt cx="6776099" cy="1938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337FD-8D5E-0943-A671-47BB1FC12C75}"/>
                </a:ext>
              </a:extLst>
            </p:cNvPr>
            <p:cNvSpPr/>
            <p:nvPr/>
          </p:nvSpPr>
          <p:spPr>
            <a:xfrm rot="16200000">
              <a:off x="1881774" y="1482447"/>
              <a:ext cx="1938990" cy="46166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Identify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2A26F-9B0E-1049-8836-ABD5543806CE}"/>
                </a:ext>
              </a:extLst>
            </p:cNvPr>
            <p:cNvSpPr/>
            <p:nvPr/>
          </p:nvSpPr>
          <p:spPr>
            <a:xfrm>
              <a:off x="3070940" y="743786"/>
              <a:ext cx="6325595" cy="1938992"/>
            </a:xfrm>
            <a:prstGeom prst="rect">
              <a:avLst/>
            </a:prstGeom>
            <a:solidFill>
              <a:srgbClr val="00538E">
                <a:alpha val="50196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ID.AM </a:t>
              </a:r>
              <a:r>
                <a:rPr lang="fr-FR" dirty="0" err="1">
                  <a:latin typeface="TimesNewRomanPSMT"/>
                </a:rPr>
                <a:t>Asset</a:t>
              </a:r>
              <a:r>
                <a:rPr lang="fr-FR" dirty="0">
                  <a:latin typeface="TimesNewRomanPSMT"/>
                </a:rPr>
                <a:t> Management </a:t>
              </a:r>
            </a:p>
            <a:p>
              <a:r>
                <a:rPr lang="fr-FR" dirty="0">
                  <a:latin typeface="TimesNewRomanPSMT"/>
                </a:rPr>
                <a:t>ID.BE Business </a:t>
              </a:r>
              <a:r>
                <a:rPr lang="fr-FR" dirty="0" err="1">
                  <a:latin typeface="TimesNewRomanPSMT"/>
                </a:rPr>
                <a:t>Environment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ID.GV </a:t>
              </a:r>
              <a:r>
                <a:rPr lang="fr-FR" dirty="0" err="1">
                  <a:latin typeface="TimesNewRomanPSMT"/>
                </a:rPr>
                <a:t>Governance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ID.RA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Assessment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ID.RM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Management </a:t>
              </a:r>
              <a:r>
                <a:rPr lang="fr-FR" dirty="0" err="1">
                  <a:latin typeface="TimesNewRomanPSMT"/>
                </a:rPr>
                <a:t>Strategy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07C3077-63DA-654B-864F-3FA53D9D4837}"/>
              </a:ext>
            </a:extLst>
          </p:cNvPr>
          <p:cNvGrpSpPr/>
          <p:nvPr/>
        </p:nvGrpSpPr>
        <p:grpSpPr>
          <a:xfrm>
            <a:off x="2620608" y="2685430"/>
            <a:ext cx="5033665" cy="2677658"/>
            <a:chOff x="944071" y="5028579"/>
            <a:chExt cx="5033665" cy="2677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BD366F-8196-4A4D-8BEE-C164B45A4E53}"/>
                </a:ext>
              </a:extLst>
            </p:cNvPr>
            <p:cNvSpPr/>
            <p:nvPr/>
          </p:nvSpPr>
          <p:spPr>
            <a:xfrm rot="16200000">
              <a:off x="-163923" y="6136573"/>
              <a:ext cx="2677654" cy="46166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Protect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94A0EA-54BC-234B-800A-259B48737BBB}"/>
                </a:ext>
              </a:extLst>
            </p:cNvPr>
            <p:cNvSpPr/>
            <p:nvPr/>
          </p:nvSpPr>
          <p:spPr>
            <a:xfrm>
              <a:off x="1405736" y="5028581"/>
              <a:ext cx="4572000" cy="2677656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</p:spPr>
          <p:txBody>
            <a:bodyPr>
              <a:spAutoFit/>
            </a:bodyPr>
            <a:lstStyle/>
            <a:p>
              <a:r>
                <a:rPr lang="fr-FR" dirty="0">
                  <a:latin typeface="TimesNewRomanPSMT"/>
                </a:rPr>
                <a:t>PR.AC Access Control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PR.AT </a:t>
              </a:r>
              <a:r>
                <a:rPr lang="fr-FR" dirty="0" err="1">
                  <a:latin typeface="TimesNewRomanPSMT"/>
                </a:rPr>
                <a:t>Awareness</a:t>
              </a:r>
              <a:r>
                <a:rPr lang="fr-FR" dirty="0">
                  <a:latin typeface="TimesNewRomanPSMT"/>
                </a:rPr>
                <a:t> and Training </a:t>
              </a:r>
            </a:p>
            <a:p>
              <a:r>
                <a:rPr lang="fr-FR" dirty="0">
                  <a:latin typeface="TimesNewRomanPSMT"/>
                </a:rPr>
                <a:t>PR.DS Data Security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PR.IP Information Protection </a:t>
              </a:r>
              <a:r>
                <a:rPr lang="fr-FR" dirty="0" err="1">
                  <a:latin typeface="TimesNewRomanPSMT"/>
                </a:rPr>
                <a:t>Processes</a:t>
              </a:r>
              <a:r>
                <a:rPr lang="fr-FR" dirty="0">
                  <a:latin typeface="TimesNewRomanPSMT"/>
                </a:rPr>
                <a:t> and </a:t>
              </a:r>
              <a:r>
                <a:rPr lang="fr-FR" dirty="0" err="1">
                  <a:latin typeface="TimesNewRomanPSMT"/>
                </a:rPr>
                <a:t>Procedures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PR.MA Maintenance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PR.PT Protective </a:t>
              </a:r>
              <a:r>
                <a:rPr lang="fr-FR" dirty="0" err="1">
                  <a:latin typeface="TimesNewRomanPSMT"/>
                </a:rPr>
                <a:t>Technology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5F454E2-8B9F-9442-884F-E2FE07A49CC4}"/>
              </a:ext>
            </a:extLst>
          </p:cNvPr>
          <p:cNvGrpSpPr/>
          <p:nvPr/>
        </p:nvGrpSpPr>
        <p:grpSpPr>
          <a:xfrm>
            <a:off x="6059638" y="4192577"/>
            <a:ext cx="6313696" cy="1210344"/>
            <a:chOff x="1858704" y="2634155"/>
            <a:chExt cx="6313696" cy="1210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8EF8C0-43DC-3A43-92C1-0BAF32D6BD63}"/>
                </a:ext>
              </a:extLst>
            </p:cNvPr>
            <p:cNvSpPr/>
            <p:nvPr/>
          </p:nvSpPr>
          <p:spPr>
            <a:xfrm rot="16200000">
              <a:off x="1484365" y="3008494"/>
              <a:ext cx="121034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Detect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A998D-7920-904C-87B7-FCF8A64A0A75}"/>
                </a:ext>
              </a:extLst>
            </p:cNvPr>
            <p:cNvSpPr/>
            <p:nvPr/>
          </p:nvSpPr>
          <p:spPr>
            <a:xfrm>
              <a:off x="2286000" y="2644170"/>
              <a:ext cx="5886400" cy="1200329"/>
            </a:xfrm>
            <a:prstGeom prst="rect">
              <a:avLst/>
            </a:prstGeom>
            <a:solidFill>
              <a:srgbClr val="FFFE01">
                <a:alpha val="43922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DE.AE Anomalies and Events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DE.CM Security </a:t>
              </a:r>
              <a:r>
                <a:rPr lang="fr-FR" dirty="0" err="1">
                  <a:latin typeface="TimesNewRomanPSMT"/>
                </a:rPr>
                <a:t>Continuous</a:t>
              </a:r>
              <a:r>
                <a:rPr lang="fr-FR" dirty="0">
                  <a:latin typeface="TimesNewRomanPSMT"/>
                </a:rPr>
                <a:t> Monitoring </a:t>
              </a:r>
            </a:p>
            <a:p>
              <a:r>
                <a:rPr lang="fr-FR" dirty="0">
                  <a:latin typeface="TimesNewRomanPSMT"/>
                </a:rPr>
                <a:t>DE.DP </a:t>
              </a:r>
              <a:r>
                <a:rPr lang="fr-FR" dirty="0" err="1">
                  <a:latin typeface="TimesNewRomanPSMT"/>
                </a:rPr>
                <a:t>Detection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Processes</a:t>
              </a:r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631BA-341C-654D-BFC9-B559E230BDDC}"/>
              </a:ext>
            </a:extLst>
          </p:cNvPr>
          <p:cNvSpPr/>
          <p:nvPr/>
        </p:nvSpPr>
        <p:spPr>
          <a:xfrm>
            <a:off x="7801334" y="382825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NewRomanPSMT"/>
              </a:rPr>
              <a:t>RS.RP </a:t>
            </a:r>
            <a:r>
              <a:rPr lang="fr-FR" dirty="0" err="1">
                <a:latin typeface="TimesNewRomanPSMT"/>
              </a:rPr>
              <a:t>Response</a:t>
            </a:r>
            <a:r>
              <a:rPr lang="fr-FR" dirty="0">
                <a:latin typeface="TimesNewRomanPSMT"/>
              </a:rPr>
              <a:t> Planning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RS.CO Communications </a:t>
            </a:r>
            <a:endParaRPr lang="fr-FR" dirty="0"/>
          </a:p>
          <a:p>
            <a:r>
              <a:rPr lang="fr-FR" dirty="0">
                <a:latin typeface="TimesNewRomanPSMT"/>
              </a:rPr>
              <a:t>RS.AN </a:t>
            </a:r>
            <a:r>
              <a:rPr lang="fr-FR" dirty="0" err="1">
                <a:latin typeface="TimesNewRomanPSMT"/>
              </a:rPr>
              <a:t>Analysis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RS.MI Mitigation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187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1721227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3169904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612560" y="1844824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12560" y="2690336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420872" y="1844824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434068" y="2743749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connues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434068" y="4017582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554081" y="3615278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11036" y="1974321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124728" y="2493476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11542831" y="3105448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10764688" y="633207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10453104" y="1209272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12730816" y="1209272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Risques</a:t>
            </a:r>
          </a:p>
        </p:txBody>
      </p:sp>
    </p:spTree>
    <p:extLst>
      <p:ext uri="{BB962C8B-B14F-4D97-AF65-F5344CB8AC3E}">
        <p14:creationId xmlns:p14="http://schemas.microsoft.com/office/powerpoint/2010/main" val="173284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Politics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Briques de sécurité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Sécurité des systèmes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276927" y="33072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77038" y="2011157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77037" y="1068944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Référentiel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System Security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624223" y="430737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355055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Tableau de bords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77037" y="1324672"/>
            <a:ext cx="599890" cy="2238306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2283251" y="1324672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283251" y="1840033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543212" y="3386273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77037" y="2266884"/>
            <a:ext cx="599889" cy="1296093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827248" y="1305649"/>
            <a:ext cx="1045207" cy="2305224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827248" y="2257880"/>
            <a:ext cx="1045208" cy="1352993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325460" y="4024352"/>
            <a:ext cx="1284037" cy="4237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SMSI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2609498" y="4236207"/>
            <a:ext cx="1186971" cy="36713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4600121"/>
            <a:ext cx="944528" cy="322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539856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3487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35EA6D-9473-0143-A9A1-3A1476DB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9400"/>
            <a:ext cx="6413500" cy="3149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10C640-C1CB-D54D-A3D4-B7968A55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32"/>
            <a:ext cx="9144000" cy="4572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0A1A1A-3329-C944-BEB0-1721AC03F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204864"/>
            <a:ext cx="6552728" cy="31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799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Risk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41424" y="3963355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-1162766" y="3060084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-1162767" y="211787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Risk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-1162768" y="2373599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443447" y="2373599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443447" y="2888960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-1162766" y="3315811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41423" y="4657687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 flipV="1">
            <a:off x="1325460" y="4603344"/>
            <a:ext cx="2471008" cy="34901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23304" y="66217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1325460" y="5382239"/>
            <a:ext cx="2772860" cy="15016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606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5405039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43996</TotalTime>
  <Words>2915</Words>
  <Application>Microsoft Macintosh PowerPoint</Application>
  <PresentationFormat>Affichage à l'écran (4:3)</PresentationFormat>
  <Paragraphs>965</Paragraphs>
  <Slides>79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79</vt:i4>
      </vt:variant>
    </vt:vector>
  </HeadingPairs>
  <TitlesOfParts>
    <vt:vector size="90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TimesNewRomanPSMT</vt:lpstr>
      <vt:lpstr>Wingdings</vt:lpstr>
      <vt:lpstr>Wingdings 3</vt:lpstr>
      <vt:lpstr>CNAM</vt:lpstr>
      <vt:lpstr>Sources pour les PDF LATEX de CYBERDEF101 (GitHub)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Triptyque Risques</vt:lpstr>
      <vt:lpstr>Triptyque Risques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284</cp:revision>
  <dcterms:created xsi:type="dcterms:W3CDTF">2003-10-13T21:05:31Z</dcterms:created>
  <dcterms:modified xsi:type="dcterms:W3CDTF">2020-06-18T08:52:23Z</dcterms:modified>
</cp:coreProperties>
</file>